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7" r:id="rId1"/>
  </p:sldMasterIdLst>
  <p:notesMasterIdLst>
    <p:notesMasterId r:id="rId30"/>
  </p:notesMasterIdLst>
  <p:sldIdLst>
    <p:sldId id="256" r:id="rId2"/>
    <p:sldId id="261" r:id="rId3"/>
    <p:sldId id="263" r:id="rId4"/>
    <p:sldId id="260" r:id="rId5"/>
    <p:sldId id="264" r:id="rId6"/>
    <p:sldId id="265" r:id="rId7"/>
    <p:sldId id="266" r:id="rId8"/>
    <p:sldId id="268" r:id="rId9"/>
    <p:sldId id="273" r:id="rId10"/>
    <p:sldId id="275" r:id="rId11"/>
    <p:sldId id="298" r:id="rId12"/>
    <p:sldId id="282" r:id="rId13"/>
    <p:sldId id="283" r:id="rId14"/>
    <p:sldId id="290" r:id="rId15"/>
    <p:sldId id="291" r:id="rId16"/>
    <p:sldId id="292" r:id="rId17"/>
    <p:sldId id="293" r:id="rId18"/>
    <p:sldId id="297" r:id="rId19"/>
    <p:sldId id="284" r:id="rId20"/>
    <p:sldId id="270" r:id="rId21"/>
    <p:sldId id="295" r:id="rId22"/>
    <p:sldId id="294" r:id="rId23"/>
    <p:sldId id="296" r:id="rId24"/>
    <p:sldId id="280" r:id="rId25"/>
    <p:sldId id="279" r:id="rId26"/>
    <p:sldId id="278" r:id="rId27"/>
    <p:sldId id="288" r:id="rId28"/>
    <p:sldId id="289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597" autoAdjust="0"/>
  </p:normalViewPr>
  <p:slideViewPr>
    <p:cSldViewPr>
      <p:cViewPr>
        <p:scale>
          <a:sx n="83" d="100"/>
          <a:sy n="83" d="100"/>
        </p:scale>
        <p:origin x="-1182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9CEBD-BAAC-4FC3-A971-AC6E00C5F0B0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7F90F-39FD-4E9D-BB85-CAD4A3340F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228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7F90F-39FD-4E9D-BB85-CAD4A3340F9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7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484D91-DDFA-4BC8-AA28-B47DD9E61892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0A14C22-41BB-45D3-B91A-BA333B7E01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2135F1-A319-46F6-903A-56D4AAC32195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93C285-B883-476E-9770-B129031436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F3905FE-78A0-4096-BC7C-E78C4BEC5FEE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7FCEDD-9C13-45C5-A158-95CD7D2BB5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892C54-C200-464B-B37D-C52652D096DD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3AB193-B941-4E31-A6A9-7E4D394732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EA90B1-36F5-4D42-8825-5D17FA5E7A40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9CD7FEA6-1723-48FC-BFF2-E5A3E0A42A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CFFF93-98E5-4FEA-8AF0-050610C9C7A4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6F6E8-6163-4060-B418-32A425B11C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936511-8E1C-425B-9C96-DB435863824F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DA791-31B8-4260-A817-D74DFA3066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E67CAF-D88D-412E-AF49-E8A0777FE634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F8D9A3-8136-46B0-B0F4-35848330E5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717004-A79D-4A16-9A0D-85A16B89CC97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354709-B852-4B21-97A5-22CFD68501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3D8F32-5382-4478-A9D5-4E7E51B98C51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64C79-0DAF-41F4-B423-51DF8CFB18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FF616A-4169-4B57-B4A3-6B06E1E1C4C6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E7BEFF41-2161-4E7F-B3D3-55DCEB8B9B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61DC091-31A9-4600-8FF7-E47F28290FB7}" type="datetimeFigureOut">
              <a:rPr lang="en-US" smtClean="0"/>
              <a:pPr>
                <a:defRPr/>
              </a:pPr>
              <a:t>6/2/2014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CECDDA07-EED6-4055-B2DB-D6D5F8EFBC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Microsoft_Excel_97-2003_Worksheet1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2.xls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Microsoft_Excel_97-2003_Worksheet3.xls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Microsoft_Excel_97-2003_Worksheet4.xls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Microsoft_Excel_97-2003_Worksheet5.xls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Excel_97-2003_Worksheet6.xls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400800" cy="182880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smtClean="0"/>
              <a:t>Dr. Richeline C. Martina-Joe LLM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smtClean="0"/>
              <a:t>34</a:t>
            </a:r>
            <a:r>
              <a:rPr lang="en-US" b="1" baseline="30000" dirty="0" smtClean="0"/>
              <a:t>th</a:t>
            </a:r>
            <a:r>
              <a:rPr lang="en-US" b="1" dirty="0" smtClean="0"/>
              <a:t> Conference of the Insurance Association of the </a:t>
            </a:r>
            <a:r>
              <a:rPr lang="en-US" b="1" dirty="0"/>
              <a:t>C</a:t>
            </a:r>
            <a:r>
              <a:rPr lang="en-US" b="1" dirty="0" smtClean="0"/>
              <a:t>aribbean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smtClean="0"/>
              <a:t>June 2, 2014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b="1" dirty="0" err="1" smtClean="0"/>
              <a:t>Curaçao</a:t>
            </a:r>
            <a:r>
              <a:rPr lang="en-US" b="1" dirty="0" smtClean="0"/>
              <a:t>, Hilton Hotel</a:t>
            </a:r>
            <a:endParaRPr lang="en-US" b="1" dirty="0"/>
          </a:p>
        </p:txBody>
      </p:sp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620000" cy="35052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CHALLENGES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AND OPPORTUNITIES  FOR THE DUTCH CARIBBEAN INSURANCE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 INDUSTRY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: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>The 4 – C perspective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888260" cy="65532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5597972"/>
              </p:ext>
            </p:extLst>
          </p:nvPr>
        </p:nvGraphicFramePr>
        <p:xfrm>
          <a:off x="304800" y="304799"/>
          <a:ext cx="8763001" cy="6283568"/>
        </p:xfrm>
        <a:graphic>
          <a:graphicData uri="http://schemas.openxmlformats.org/drawingml/2006/table">
            <a:tbl>
              <a:tblPr/>
              <a:tblGrid>
                <a:gridCol w="2209800"/>
                <a:gridCol w="3276600"/>
                <a:gridCol w="3276601"/>
              </a:tblGrid>
              <a:tr h="914401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TRIGGER  OF   CHANGE: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COST </a:t>
                      </a:r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OF DOING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BUSINESS </a:t>
                      </a:r>
                      <a:r>
                        <a:rPr lang="en-US" sz="12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-1-</a:t>
                      </a: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Strategic reorientation 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341"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1980-  2000</a:t>
                      </a: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2000-2010</a:t>
                      </a: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2010 &gt;</a:t>
                      </a: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89396">
                <a:tc rowSpan="6"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Ennia</a:t>
                      </a:r>
                      <a:r>
                        <a:rPr lang="en-US" sz="2800" b="1" i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OHRA &gt;  Delta Lloyd           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Amersfoortse</a:t>
                      </a:r>
                      <a:r>
                        <a:rPr lang="en-US" sz="2800" b="1" i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</a:t>
                      </a:r>
                      <a:r>
                        <a:rPr lang="en-US" sz="2800" b="1" i="1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Ennia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Alico</a:t>
                      </a:r>
                      <a:r>
                        <a:rPr lang="en-US" sz="2800" b="1" i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PALIG 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0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Ennia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&gt; </a:t>
                      </a:r>
                      <a:r>
                        <a:rPr lang="en-US" sz="2800" b="1" i="1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Parman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International   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Seguros</a:t>
                      </a:r>
                      <a:r>
                        <a:rPr lang="en-US" sz="2800" b="1" i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 Brouwer  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</a:t>
                      </a:r>
                      <a:r>
                        <a:rPr lang="en-US" sz="2800" b="1" i="1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Boogaard</a:t>
                      </a:r>
                      <a:r>
                        <a:rPr lang="en-US" sz="2800" b="1" i="1" u="none" strike="noStrike" baseline="0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Group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0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ING Fatum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Guardian Group</a:t>
                      </a: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British American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</a:t>
                      </a:r>
                      <a:r>
                        <a:rPr lang="en-US" sz="2800" b="1" i="1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Nagico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18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Pearl  Insurance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</a:t>
                      </a:r>
                      <a:r>
                        <a:rPr lang="en-US" sz="2800" b="1" i="1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Treston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err="1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Interassure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0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Industrial Alliance </a:t>
                      </a:r>
                      <a:r>
                        <a:rPr lang="en-US" sz="2800" b="1" i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</a:t>
                      </a:r>
                      <a:r>
                        <a:rPr lang="en-US" sz="2800" b="1" i="1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Sagicor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RSA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&gt;  Fatum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0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1" u="none" strike="noStrike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Thoma</a:t>
                      </a:r>
                      <a:r>
                        <a:rPr lang="en-US" sz="2800" b="1" i="1" u="none" strike="noStrike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</a:rPr>
                        <a:t> Netherlands 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&gt; Fatum</a:t>
                      </a:r>
                      <a:endParaRPr lang="en-US" sz="28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7246" marR="7246" marT="724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214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09600" y="2971800"/>
            <a:ext cx="7086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 anchorCtr="0"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3232904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INDIVIDUAL LIFE &amp; PENSIONS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553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304800"/>
            <a:ext cx="8610600" cy="62484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652816"/>
              </p:ext>
            </p:extLst>
          </p:nvPr>
        </p:nvGraphicFramePr>
        <p:xfrm>
          <a:off x="340709" y="685800"/>
          <a:ext cx="8346091" cy="545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Worksheet" r:id="rId4" imgW="4886257" imgH="3295560" progId="Excel.Sheet.8">
                  <p:embed/>
                </p:oleObj>
              </mc:Choice>
              <mc:Fallback>
                <p:oleObj name="Worksheet" r:id="rId4" imgW="4886257" imgH="3295560" progId="Excel.Sheet.8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09" y="685800"/>
                        <a:ext cx="8346091" cy="545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016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4582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062438"/>
              </p:ext>
            </p:extLst>
          </p:nvPr>
        </p:nvGraphicFramePr>
        <p:xfrm>
          <a:off x="348702" y="533400"/>
          <a:ext cx="8284123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Worksheet" r:id="rId4" imgW="4886257" imgH="3124110" progId="Excel.Sheet.8">
                  <p:embed/>
                </p:oleObj>
              </mc:Choice>
              <mc:Fallback>
                <p:oleObj name="Worksheet" r:id="rId4" imgW="4886257" imgH="3124110" progId="Excel.Sheet.8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02" y="533400"/>
                        <a:ext cx="8284123" cy="579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496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4582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84323"/>
              </p:ext>
            </p:extLst>
          </p:nvPr>
        </p:nvGraphicFramePr>
        <p:xfrm>
          <a:off x="609600" y="609600"/>
          <a:ext cx="7924800" cy="596469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905000"/>
                <a:gridCol w="2895600"/>
                <a:gridCol w="3124200"/>
              </a:tblGrid>
              <a:tr h="11392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err="1" smtClean="0">
                          <a:effectLst/>
                        </a:rPr>
                        <a:t>Indiv</a:t>
                      </a:r>
                      <a:r>
                        <a:rPr lang="en-US" sz="3200" dirty="0" smtClean="0">
                          <a:effectLst/>
                        </a:rPr>
                        <a:t>. Life </a:t>
                      </a:r>
                      <a:r>
                        <a:rPr lang="en-US" sz="3200" dirty="0">
                          <a:effectLst/>
                        </a:rPr>
                        <a:t>and Pensions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ISSUES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OPPORTUNITIES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  <a:tr h="42821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Customer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New Individual life business is channeled to banks through </a:t>
                      </a:r>
                      <a:r>
                        <a:rPr lang="en-US" sz="2800" dirty="0" smtClean="0">
                          <a:effectLst/>
                        </a:rPr>
                        <a:t>savings.</a:t>
                      </a:r>
                      <a:endParaRPr lang="en-US" sz="2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Adverse  </a:t>
                      </a:r>
                      <a:r>
                        <a:rPr lang="en-US" sz="2800" dirty="0" smtClean="0">
                          <a:effectLst/>
                        </a:rPr>
                        <a:t>reactions </a:t>
                      </a:r>
                      <a:r>
                        <a:rPr lang="en-US" sz="2800" dirty="0">
                          <a:effectLst/>
                        </a:rPr>
                        <a:t>on unit linked </a:t>
                      </a:r>
                      <a:r>
                        <a:rPr lang="en-US" sz="2800" dirty="0" smtClean="0">
                          <a:effectLst/>
                        </a:rPr>
                        <a:t>products.</a:t>
                      </a:r>
                      <a:endParaRPr lang="en-US" sz="2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Longevity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Banc assurance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Strategic </a:t>
                      </a:r>
                      <a:r>
                        <a:rPr lang="en-US" sz="2800" baseline="0" dirty="0" smtClean="0">
                          <a:effectLst/>
                        </a:rPr>
                        <a:t> a</a:t>
                      </a:r>
                      <a:r>
                        <a:rPr lang="en-US" sz="2800" dirty="0" smtClean="0">
                          <a:effectLst/>
                        </a:rPr>
                        <a:t>lliances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5300" y="1360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4582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737994"/>
              </p:ext>
            </p:extLst>
          </p:nvPr>
        </p:nvGraphicFramePr>
        <p:xfrm>
          <a:off x="609600" y="381000"/>
          <a:ext cx="8153400" cy="616915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286000"/>
                <a:gridCol w="2790343"/>
                <a:gridCol w="3077057"/>
              </a:tblGrid>
              <a:tr h="12573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err="1" smtClean="0">
                          <a:effectLst/>
                        </a:rPr>
                        <a:t>Indiv</a:t>
                      </a:r>
                      <a:r>
                        <a:rPr lang="en-US" sz="3200" dirty="0" smtClean="0">
                          <a:effectLst/>
                        </a:rPr>
                        <a:t>. Life </a:t>
                      </a:r>
                      <a:r>
                        <a:rPr lang="en-US" sz="3200" dirty="0">
                          <a:effectLst/>
                        </a:rPr>
                        <a:t>and Pensions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ISSUES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OPPORTUNITIES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  <a:tr h="3771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32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Competition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Declining interest rates. 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Pension funds.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Employee </a:t>
                      </a:r>
                      <a:r>
                        <a:rPr lang="en-US" sz="3200" dirty="0">
                          <a:effectLst/>
                        </a:rPr>
                        <a:t>benefit / actuarial </a:t>
                      </a:r>
                      <a:r>
                        <a:rPr lang="en-US" sz="3200" dirty="0" smtClean="0">
                          <a:effectLst/>
                        </a:rPr>
                        <a:t>consultants.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Control over distribution channel.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5300" y="1360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8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4582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905336"/>
              </p:ext>
            </p:extLst>
          </p:nvPr>
        </p:nvGraphicFramePr>
        <p:xfrm>
          <a:off x="381000" y="228600"/>
          <a:ext cx="8229600" cy="581863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354141"/>
                <a:gridCol w="3156752"/>
                <a:gridCol w="2718707"/>
              </a:tblGrid>
              <a:tr h="18258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dirty="0" err="1" smtClean="0">
                          <a:effectLst/>
                        </a:rPr>
                        <a:t>Indiv</a:t>
                      </a:r>
                      <a:r>
                        <a:rPr lang="en-US" sz="3600" dirty="0" smtClean="0">
                          <a:effectLst/>
                        </a:rPr>
                        <a:t>. Life </a:t>
                      </a:r>
                      <a:r>
                        <a:rPr lang="en-US" sz="3600" dirty="0">
                          <a:effectLst/>
                        </a:rPr>
                        <a:t>and Pensions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ISSUES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OPPORTUNITIES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  <a:tr h="38129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32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Compliance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Compulsory general pension scheme.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effectLst/>
                        </a:rPr>
                        <a:t>Compulsory reporting of interests to tax authorities.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Rise in retirement age.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i="1" dirty="0" smtClean="0">
                          <a:effectLst/>
                        </a:rPr>
                        <a:t>Increase in solvency margin requirements</a:t>
                      </a:r>
                      <a:r>
                        <a:rPr lang="en-US" sz="2800" dirty="0" smtClean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Mitigate the reputation  and financial risk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5300" y="1360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75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106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316719"/>
              </p:ext>
            </p:extLst>
          </p:nvPr>
        </p:nvGraphicFramePr>
        <p:xfrm>
          <a:off x="533400" y="381000"/>
          <a:ext cx="8077200" cy="610514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438400"/>
                <a:gridCol w="2686289"/>
                <a:gridCol w="2952511"/>
              </a:tblGrid>
              <a:tr h="3431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600" dirty="0" err="1" smtClean="0">
                          <a:effectLst/>
                        </a:rPr>
                        <a:t>Indiv</a:t>
                      </a:r>
                      <a:r>
                        <a:rPr lang="en-US" sz="3600" dirty="0" smtClean="0">
                          <a:effectLst/>
                        </a:rPr>
                        <a:t>. Life </a:t>
                      </a:r>
                      <a:r>
                        <a:rPr lang="en-US" sz="3600" dirty="0">
                          <a:effectLst/>
                        </a:rPr>
                        <a:t>and Pensions</a:t>
                      </a:r>
                      <a:endParaRPr lang="en-US" sz="3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ISSUES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OPPORTUNITIES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  <a:tr h="42123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Cost </a:t>
                      </a:r>
                      <a:r>
                        <a:rPr lang="en-US" sz="2800" dirty="0">
                          <a:effectLst/>
                        </a:rPr>
                        <a:t>of doing business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Over-solvency</a:t>
                      </a:r>
                      <a:endParaRPr lang="en-US" sz="2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Limited </a:t>
                      </a:r>
                      <a:r>
                        <a:rPr lang="en-US" sz="2800" dirty="0">
                          <a:effectLst/>
                        </a:rPr>
                        <a:t>local investment opportunities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Fair </a:t>
                      </a:r>
                      <a:r>
                        <a:rPr lang="en-US" sz="2800" dirty="0">
                          <a:effectLst/>
                        </a:rPr>
                        <a:t>value losses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Facilitate local investments opportunities </a:t>
                      </a:r>
                      <a:endParaRPr lang="en-US" sz="28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8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 err="1">
                          <a:effectLst/>
                        </a:rPr>
                        <a:t>Flexibilization</a:t>
                      </a:r>
                      <a:r>
                        <a:rPr lang="en-US" sz="2800" dirty="0">
                          <a:effectLst/>
                        </a:rPr>
                        <a:t> of the 60/40 investment rule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175" marR="44175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5300" y="13604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98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09600" y="2971800"/>
            <a:ext cx="7086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 anchorCtr="0"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3232904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HEALTH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553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686800" cy="62484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342550"/>
              </p:ext>
            </p:extLst>
          </p:nvPr>
        </p:nvGraphicFramePr>
        <p:xfrm>
          <a:off x="381000" y="457200"/>
          <a:ext cx="8472487" cy="561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Worksheet" r:id="rId4" imgW="4886257" imgH="3238410" progId="Excel.Sheet.8">
                  <p:embed/>
                </p:oleObj>
              </mc:Choice>
              <mc:Fallback>
                <p:oleObj name="Worksheet" r:id="rId4" imgW="4886257" imgH="3238410" progId="Excel.Sheet.8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57200"/>
                        <a:ext cx="8472487" cy="561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821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620000" cy="47244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9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9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9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9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9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5300" b="1" dirty="0" smtClean="0">
                <a:solidFill>
                  <a:schemeClr val="accent2">
                    <a:lumMod val="50000"/>
                  </a:schemeClr>
                </a:solidFill>
              </a:rPr>
              <a:t>Shareholder’s expectations……….</a:t>
            </a:r>
            <a:br>
              <a:rPr lang="en-US" sz="53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53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53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4900" b="1" dirty="0" smtClean="0">
                <a:solidFill>
                  <a:srgbClr val="FFFF00"/>
                </a:solidFill>
              </a:rPr>
              <a:t/>
            </a:r>
            <a:br>
              <a:rPr lang="en-US" sz="4900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75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381000"/>
            <a:ext cx="8534400" cy="6096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0298230"/>
              </p:ext>
            </p:extLst>
          </p:nvPr>
        </p:nvGraphicFramePr>
        <p:xfrm>
          <a:off x="502332" y="511337"/>
          <a:ext cx="8108268" cy="57967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Worksheet" r:id="rId4" imgW="4276657" imgH="3057525" progId="Excel.Sheet.8">
                  <p:embed/>
                </p:oleObj>
              </mc:Choice>
              <mc:Fallback>
                <p:oleObj name="Worksheet" r:id="rId4" imgW="4276657" imgH="3057525" progId="Excel.Sheet.8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332" y="511337"/>
                        <a:ext cx="8108268" cy="57967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438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6400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424190"/>
              </p:ext>
            </p:extLst>
          </p:nvPr>
        </p:nvGraphicFramePr>
        <p:xfrm>
          <a:off x="457200" y="533400"/>
          <a:ext cx="8229600" cy="579120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406770"/>
                <a:gridCol w="2639683"/>
                <a:gridCol w="3183147"/>
              </a:tblGrid>
              <a:tr h="7458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4000" dirty="0">
                          <a:effectLst/>
                        </a:rPr>
                        <a:t>Health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>
                          <a:effectLst/>
                        </a:rPr>
                        <a:t>ISSUES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>
                          <a:effectLst/>
                        </a:rPr>
                        <a:t>OPPORTUNITIES</a:t>
                      </a:r>
                      <a:endParaRPr lang="en-US" sz="3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3860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Customer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Limited </a:t>
                      </a:r>
                      <a:r>
                        <a:rPr lang="en-US" sz="3200" dirty="0">
                          <a:effectLst/>
                        </a:rPr>
                        <a:t>free choice for the </a:t>
                      </a:r>
                      <a:r>
                        <a:rPr lang="en-US" sz="3200" dirty="0" smtClean="0">
                          <a:effectLst/>
                        </a:rPr>
                        <a:t>customer.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Niche </a:t>
                      </a:r>
                      <a:r>
                        <a:rPr lang="en-US" sz="3200" dirty="0" smtClean="0">
                          <a:effectLst/>
                        </a:rPr>
                        <a:t>products</a:t>
                      </a:r>
                      <a:endParaRPr lang="en-US" sz="3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Re-strategize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067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Competition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SVB.</a:t>
                      </a:r>
                      <a:endParaRPr lang="en-US" sz="3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Legally  </a:t>
                      </a:r>
                      <a:r>
                        <a:rPr lang="en-US" sz="3200" dirty="0" smtClean="0">
                          <a:effectLst/>
                        </a:rPr>
                        <a:t>induced </a:t>
                      </a:r>
                      <a:r>
                        <a:rPr lang="en-US" sz="3200" dirty="0">
                          <a:effectLst/>
                        </a:rPr>
                        <a:t>market </a:t>
                      </a:r>
                      <a:r>
                        <a:rPr lang="en-US" sz="3200" dirty="0" smtClean="0">
                          <a:effectLst/>
                        </a:rPr>
                        <a:t>decrease.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Re-strategize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12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6400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41280"/>
              </p:ext>
            </p:extLst>
          </p:nvPr>
        </p:nvGraphicFramePr>
        <p:xfrm>
          <a:off x="533400" y="457200"/>
          <a:ext cx="8153399" cy="588568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209800"/>
                <a:gridCol w="2743200"/>
                <a:gridCol w="3200399"/>
              </a:tblGrid>
              <a:tr h="10495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4000" dirty="0">
                          <a:effectLst/>
                        </a:rPr>
                        <a:t>Health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ISSUES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OPPORTUNITIES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599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Compliance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Status of  nation</a:t>
                      </a:r>
                      <a:r>
                        <a:rPr lang="en-US" sz="3200" baseline="0" dirty="0" smtClean="0">
                          <a:effectLst/>
                        </a:rPr>
                        <a:t> h</a:t>
                      </a:r>
                      <a:r>
                        <a:rPr lang="en-US" sz="3200" dirty="0" smtClean="0">
                          <a:effectLst/>
                        </a:rPr>
                        <a:t>ealthcare schemes 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Re-strategize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53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Cost of doing business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Marginal </a:t>
                      </a:r>
                      <a:r>
                        <a:rPr lang="en-US" sz="3200" dirty="0" smtClean="0">
                          <a:effectLst/>
                        </a:rPr>
                        <a:t>results.</a:t>
                      </a:r>
                      <a:endParaRPr lang="en-US" sz="3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Non terminable </a:t>
                      </a:r>
                      <a:r>
                        <a:rPr lang="en-US" sz="3200" dirty="0" smtClean="0">
                          <a:effectLst/>
                        </a:rPr>
                        <a:t>policies.</a:t>
                      </a:r>
                      <a:endParaRPr lang="en-US" sz="3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 smtClean="0">
                          <a:effectLst/>
                        </a:rPr>
                        <a:t>Shrinking portfolios.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Re-strategize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1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609600" y="2971800"/>
            <a:ext cx="7086600" cy="1143000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 anchorCtr="0">
            <a:no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85800" y="3232904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50000"/>
                  </a:schemeClr>
                </a:solidFill>
              </a:rPr>
              <a:t>PROPERTY  AND  </a:t>
            </a:r>
            <a:r>
              <a:rPr lang="en-US" sz="3600" b="1" dirty="0" smtClean="0">
                <a:solidFill>
                  <a:schemeClr val="accent2">
                    <a:lumMod val="50000"/>
                  </a:schemeClr>
                </a:solidFill>
              </a:rPr>
              <a:t>CASUALTY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2380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61722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305867"/>
              </p:ext>
            </p:extLst>
          </p:nvPr>
        </p:nvGraphicFramePr>
        <p:xfrm>
          <a:off x="685800" y="381000"/>
          <a:ext cx="7991754" cy="548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Worksheet" r:id="rId4" imgW="4886257" imgH="3076665" progId="Excel.Sheet.8">
                  <p:embed/>
                </p:oleObj>
              </mc:Choice>
              <mc:Fallback>
                <p:oleObj name="Worksheet" r:id="rId4" imgW="4886257" imgH="3076665" progId="Excel.Sheet.8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1000"/>
                        <a:ext cx="7991754" cy="548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678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6106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66311"/>
              </p:ext>
            </p:extLst>
          </p:nvPr>
        </p:nvGraphicFramePr>
        <p:xfrm>
          <a:off x="500092" y="330436"/>
          <a:ext cx="8265725" cy="5613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Worksheet" r:id="rId4" imgW="4600643" imgH="3124110" progId="Excel.Sheet.8">
                  <p:embed/>
                </p:oleObj>
              </mc:Choice>
              <mc:Fallback>
                <p:oleObj name="Worksheet" r:id="rId4" imgW="4600643" imgH="3124110" progId="Excel.Sheet.8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92" y="330436"/>
                        <a:ext cx="8265725" cy="56131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119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436249"/>
              </p:ext>
            </p:extLst>
          </p:nvPr>
        </p:nvGraphicFramePr>
        <p:xfrm>
          <a:off x="533400" y="304800"/>
          <a:ext cx="8153400" cy="632072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057400"/>
                <a:gridCol w="2971800"/>
                <a:gridCol w="3124200"/>
              </a:tblGrid>
              <a:tr h="4812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4400" dirty="0">
                          <a:effectLst/>
                        </a:rPr>
                        <a:t>P&amp;C</a:t>
                      </a:r>
                      <a:endParaRPr lang="en-US" sz="4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ISSUES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3200" dirty="0">
                          <a:effectLst/>
                        </a:rPr>
                        <a:t>OPPORTUNITIES</a:t>
                      </a:r>
                      <a:endParaRPr lang="en-US" sz="3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</a:tr>
              <a:tr h="269664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Customer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Decreased company and broker loyalty.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Economic developments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Amplifying </a:t>
                      </a:r>
                      <a:r>
                        <a:rPr lang="en-US" sz="2800" dirty="0" smtClean="0">
                          <a:effectLst/>
                        </a:rPr>
                        <a:t>distribution </a:t>
                      </a:r>
                      <a:r>
                        <a:rPr lang="en-US" sz="2800" dirty="0">
                          <a:effectLst/>
                        </a:rPr>
                        <a:t>channels vide the Dutch model.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Customer convenience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Online selling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</a:tr>
              <a:tr h="28419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>
                          <a:effectLst/>
                        </a:rPr>
                        <a:t>Competition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New entrants pursuing growth strategies in a fairly saturated market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Strategic collaborations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Mergers and acquisitions </a:t>
                      </a:r>
                      <a:endParaRPr lang="en-US" sz="28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Market </a:t>
                      </a:r>
                      <a:r>
                        <a:rPr lang="en-US" sz="2800" dirty="0">
                          <a:effectLst/>
                        </a:rPr>
                        <a:t>extension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Cost leadership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5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64770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677459"/>
              </p:ext>
            </p:extLst>
          </p:nvPr>
        </p:nvGraphicFramePr>
        <p:xfrm>
          <a:off x="533400" y="228601"/>
          <a:ext cx="7848600" cy="642315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272562"/>
                <a:gridCol w="2728214"/>
                <a:gridCol w="2847824"/>
              </a:tblGrid>
              <a:tr h="6095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4000" dirty="0">
                          <a:effectLst/>
                        </a:rPr>
                        <a:t>P&amp;C</a:t>
                      </a:r>
                      <a:endParaRPr lang="en-US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ISSUES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800" dirty="0">
                          <a:effectLst/>
                        </a:rPr>
                        <a:t>OPPORTUNITIES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</a:tr>
              <a:tr h="2703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Compliance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Motor third party pricing ordinance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Increase of supervision costs with 300% (CBCS</a:t>
                      </a:r>
                      <a:r>
                        <a:rPr lang="en-US" sz="2400" dirty="0" smtClean="0">
                          <a:effectLst/>
                        </a:rPr>
                        <a:t>)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Pricing Ordinances </a:t>
                      </a:r>
                      <a:r>
                        <a:rPr lang="en-US" sz="2400" dirty="0" err="1" smtClean="0">
                          <a:effectLst/>
                        </a:rPr>
                        <a:t>vs</a:t>
                      </a:r>
                      <a:r>
                        <a:rPr lang="en-US" sz="2400" dirty="0" smtClean="0">
                          <a:effectLst/>
                        </a:rPr>
                        <a:t> free enterprise 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Alignment </a:t>
                      </a:r>
                      <a:r>
                        <a:rPr lang="en-US" sz="2400" dirty="0">
                          <a:effectLst/>
                        </a:rPr>
                        <a:t>of the 4 Dutch Caribbean regulatory </a:t>
                      </a:r>
                      <a:r>
                        <a:rPr lang="en-US" sz="2400" dirty="0" smtClean="0">
                          <a:effectLst/>
                        </a:rPr>
                        <a:t>entities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</a:tr>
              <a:tr h="198105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</a:rPr>
                        <a:t>Cost of doing business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Acts of god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Joan(1988)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Luis (1995)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Lenny (1999)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Ivan (2004)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effectLst/>
                        </a:rPr>
                        <a:t>Tomas (2010)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r>
                        <a:rPr lang="en-US" sz="2400" dirty="0" smtClean="0">
                          <a:effectLst/>
                        </a:rPr>
                        <a:t>Earthquakes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Industry collaborations Accident Road Services    Fraud control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Efficiency optimization </a:t>
                      </a:r>
                      <a:endParaRPr lang="en-US" sz="24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KISS </a:t>
                      </a:r>
                      <a:r>
                        <a:rPr lang="en-US" sz="2400" dirty="0">
                          <a:effectLst/>
                        </a:rPr>
                        <a:t>principles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</a:rPr>
                        <a:t>Smart  </a:t>
                      </a:r>
                      <a:r>
                        <a:rPr lang="en-US" sz="2400" dirty="0" smtClean="0">
                          <a:effectLst/>
                        </a:rPr>
                        <a:t>Reinsurance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801" marR="548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01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620000" cy="35052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8000" b="1" dirty="0" smtClean="0">
                <a:solidFill>
                  <a:schemeClr val="accent4">
                    <a:lumMod val="50000"/>
                  </a:schemeClr>
                </a:solidFill>
              </a:rPr>
              <a:t>THANK  YOU!</a:t>
            </a:r>
            <a:endParaRPr lang="en-US" sz="80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67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356153"/>
              </p:ext>
            </p:extLst>
          </p:nvPr>
        </p:nvGraphicFramePr>
        <p:xfrm>
          <a:off x="76201" y="152400"/>
          <a:ext cx="8839203" cy="61199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7802"/>
                <a:gridCol w="914400"/>
                <a:gridCol w="990600"/>
                <a:gridCol w="966715"/>
                <a:gridCol w="1003678"/>
                <a:gridCol w="2220609"/>
                <a:gridCol w="1295399"/>
              </a:tblGrid>
              <a:tr h="457200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en-US" sz="32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A map of the Dutch Caribbean insurance industry </a:t>
                      </a:r>
                      <a:endParaRPr lang="en-US" sz="3200" b="1" u="none" strike="noStrike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9077" marR="9077" marT="907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</a:tr>
              <a:tr h="57004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Territory</a:t>
                      </a:r>
                      <a:endParaRPr lang="en-US" sz="16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Population  x 1000</a:t>
                      </a:r>
                      <a:endParaRPr lang="en-US" sz="16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Regulatory entity</a:t>
                      </a:r>
                      <a:endParaRPr lang="en-US" sz="16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Life </a:t>
                      </a:r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Insurance companies</a:t>
                      </a:r>
                      <a:endParaRPr lang="en-US" sz="16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P&amp;C </a:t>
                      </a:r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Insurance companies</a:t>
                      </a:r>
                      <a:endParaRPr lang="en-US" sz="16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O</a:t>
                      </a:r>
                      <a:r>
                        <a:rPr lang="en-US" sz="16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ther </a:t>
                      </a:r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licensed parties</a:t>
                      </a:r>
                      <a:endParaRPr lang="en-US" sz="16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Independent insurance intermediaries</a:t>
                      </a:r>
                      <a:endParaRPr lang="en-US" sz="16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4008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CURAÇAO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150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CBCS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22 (19)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12 funeral service insurers           15 pension funds                              11 captives                                             2 government health schemes (AVBZ, BVZ)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 (44)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</a:tr>
              <a:tr h="69196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SINT </a:t>
                      </a:r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MAARTEN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37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CBCS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10 (6)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22 (14)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2 </a:t>
                      </a:r>
                      <a:r>
                        <a:rPr lang="en-US" sz="1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pension </a:t>
                      </a:r>
                      <a:r>
                        <a:rPr lang="en-US" sz="1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funds                   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 1 government health scheme (AVBZ)</a:t>
                      </a:r>
                      <a:endParaRPr lang="en-US" sz="1400" b="1" i="0" u="none" strike="noStrike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en-US" sz="1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65 (21)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</a:tr>
              <a:tr h="134246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</a:tr>
              <a:tr h="24195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ARUBA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110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CBA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13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4 </a:t>
                      </a:r>
                      <a:r>
                        <a:rPr lang="en-US" sz="1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captives                             11 company pension funds</a:t>
                      </a:r>
                      <a:endParaRPr lang="en-US" sz="1400" b="1" i="0" u="none" strike="noStrike" dirty="0" smtClean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endParaRPr lang="en-US" sz="1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21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</a:tr>
              <a:tr h="24195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b"/>
                </a:tc>
              </a:tr>
              <a:tr h="725869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BES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18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DNB       AFM    CBCS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11 company pension funds</a:t>
                      </a:r>
                      <a:endParaRPr lang="en-US" sz="1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</a:rPr>
                        <a:t>29</a:t>
                      </a:r>
                      <a:endParaRPr lang="en-US" sz="2400" b="1" i="0" u="none" strike="noStrike" dirty="0">
                        <a:solidFill>
                          <a:schemeClr val="accent4">
                            <a:lumMod val="5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077" marR="9077" marT="907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829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ocess 5"/>
          <p:cNvSpPr>
            <a:spLocks noChangeArrowheads="1"/>
          </p:cNvSpPr>
          <p:nvPr/>
        </p:nvSpPr>
        <p:spPr bwMode="auto">
          <a:xfrm>
            <a:off x="152400" y="2133600"/>
            <a:ext cx="2209800" cy="1752600"/>
          </a:xfrm>
          <a:prstGeom prst="flowChartProcess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solidFill>
                  <a:srgbClr val="FFFFFF"/>
                </a:solidFill>
                <a:effectLst/>
                <a:highlight>
                  <a:srgbClr val="00008B"/>
                </a:highlight>
                <a:latin typeface="Calibri"/>
                <a:ea typeface="Calibri"/>
                <a:cs typeface="Times New Roman"/>
              </a:rPr>
              <a:t>Business as usual</a:t>
            </a:r>
            <a:endParaRPr lang="en-US" sz="36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91517" y="2133601"/>
            <a:ext cx="2137683" cy="1752599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solidFill>
                  <a:srgbClr val="FFFFFF"/>
                </a:solidFill>
                <a:effectLst/>
                <a:highlight>
                  <a:srgbClr val="00008B"/>
                </a:highlight>
                <a:latin typeface="Calibri"/>
                <a:ea typeface="Calibri"/>
                <a:cs typeface="Times New Roman"/>
              </a:rPr>
              <a:t>Trigger of change</a:t>
            </a:r>
            <a:endParaRPr lang="en-US" sz="3600" b="1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606143" y="2133601"/>
            <a:ext cx="3309257" cy="1752599"/>
          </a:xfrm>
          <a:prstGeom prst="rect">
            <a:avLst/>
          </a:prstGeom>
          <a:solidFill>
            <a:schemeClr val="bg1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b="1" i="1" dirty="0" smtClean="0">
              <a:solidFill>
                <a:srgbClr val="FFFF00"/>
              </a:solidFill>
              <a:effectLst/>
              <a:highlight>
                <a:srgbClr val="00008B"/>
              </a:highlight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b="1" i="1" dirty="0">
              <a:solidFill>
                <a:srgbClr val="FFFF00"/>
              </a:solidFill>
              <a:highlight>
                <a:srgbClr val="00008B"/>
              </a:highlight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b="1" i="1" dirty="0" smtClean="0">
              <a:solidFill>
                <a:srgbClr val="FFFF00"/>
              </a:solidFill>
              <a:effectLst/>
              <a:highlight>
                <a:srgbClr val="00008B"/>
              </a:highlight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b="1" i="1" dirty="0">
              <a:solidFill>
                <a:srgbClr val="FFFF00"/>
              </a:solidFill>
              <a:highlight>
                <a:srgbClr val="00008B"/>
              </a:highlight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b="1" i="1" dirty="0" smtClean="0">
              <a:solidFill>
                <a:srgbClr val="FFFF00"/>
              </a:solidFill>
              <a:effectLst/>
              <a:highlight>
                <a:srgbClr val="00008B"/>
              </a:highlight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b="1" i="1" dirty="0">
              <a:solidFill>
                <a:srgbClr val="FFFF00"/>
              </a:solidFill>
              <a:highlight>
                <a:srgbClr val="00008B"/>
              </a:highlight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i="1" dirty="0" smtClean="0">
                <a:solidFill>
                  <a:schemeClr val="bg1"/>
                </a:solidFill>
                <a:effectLst/>
                <a:highlight>
                  <a:srgbClr val="00008B"/>
                </a:highlight>
                <a:latin typeface="Constantia" panose="02030602050306030303" pitchFamily="18" charset="0"/>
                <a:ea typeface="Calibri"/>
                <a:cs typeface="Times New Roman"/>
              </a:rPr>
              <a:t>Opportunities</a:t>
            </a:r>
            <a:r>
              <a:rPr lang="en-US" sz="3000" b="1" dirty="0" smtClean="0">
                <a:solidFill>
                  <a:srgbClr val="FFFFFF"/>
                </a:solidFill>
                <a:effectLst/>
                <a:latin typeface="Constantia" panose="02030602050306030303" pitchFamily="18" charset="0"/>
                <a:ea typeface="Calibri"/>
                <a:cs typeface="Times New Roman"/>
              </a:rPr>
              <a:t>!</a:t>
            </a:r>
            <a:endParaRPr lang="en-US" sz="3000" b="1" dirty="0">
              <a:effectLst/>
              <a:latin typeface="Constantia" panose="02030602050306030303" pitchFamily="18" charset="0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>
            <a:off x="2405742" y="3124195"/>
            <a:ext cx="485775" cy="342900"/>
          </a:xfrm>
          <a:prstGeom prst="rightArrow">
            <a:avLst>
              <a:gd name="adj1" fmla="val 50000"/>
              <a:gd name="adj2" fmla="val 50003"/>
            </a:avLst>
          </a:prstGeom>
          <a:solidFill>
            <a:srgbClr val="4F81BD"/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endParaRPr lang="en-US"/>
          </a:p>
        </p:txBody>
      </p:sp>
      <p:sp>
        <p:nvSpPr>
          <p:cNvPr id="10" name="Right Arrow 9"/>
          <p:cNvSpPr>
            <a:spLocks/>
          </p:cNvSpPr>
          <p:nvPr/>
        </p:nvSpPr>
        <p:spPr>
          <a:xfrm>
            <a:off x="5094511" y="3110583"/>
            <a:ext cx="485775" cy="342900"/>
          </a:xfrm>
          <a:prstGeom prst="rightArrow">
            <a:avLst/>
          </a:prstGeom>
          <a:solidFill>
            <a:srgbClr val="4F81BD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         											</a:t>
            </a:r>
            <a:endParaRPr kumimoji="0" lang="en-US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61566" y="4857104"/>
            <a:ext cx="626004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3200" b="1" i="1" dirty="0" smtClean="0">
                <a:solidFill>
                  <a:schemeClr val="accent3">
                    <a:lumMod val="50000"/>
                  </a:schemeClr>
                </a:solidFill>
              </a:rPr>
              <a:t>* Decreased </a:t>
            </a:r>
            <a:r>
              <a:rPr lang="en-US" sz="3200" b="1" i="1" dirty="0">
                <a:solidFill>
                  <a:schemeClr val="accent3">
                    <a:lumMod val="50000"/>
                  </a:schemeClr>
                </a:solidFill>
              </a:rPr>
              <a:t>market share </a:t>
            </a:r>
          </a:p>
          <a:p>
            <a:pPr lvl="0"/>
            <a:r>
              <a:rPr lang="en-US" sz="3200" b="1" i="1" dirty="0" smtClean="0">
                <a:solidFill>
                  <a:schemeClr val="accent3">
                    <a:lumMod val="50000"/>
                  </a:schemeClr>
                </a:solidFill>
              </a:rPr>
              <a:t>* Declining </a:t>
            </a:r>
            <a:r>
              <a:rPr lang="en-US" sz="3200" b="1" i="1" dirty="0">
                <a:solidFill>
                  <a:schemeClr val="accent3">
                    <a:lumMod val="50000"/>
                  </a:schemeClr>
                </a:solidFill>
              </a:rPr>
              <a:t>sales and/profits  </a:t>
            </a:r>
          </a:p>
          <a:p>
            <a:r>
              <a:rPr lang="en-US" sz="3200" b="1" i="1" dirty="0" smtClean="0">
                <a:solidFill>
                  <a:schemeClr val="accent3">
                    <a:lumMod val="50000"/>
                  </a:schemeClr>
                </a:solidFill>
              </a:rPr>
              <a:t>* Leadership: good-better-best </a:t>
            </a:r>
            <a:endParaRPr lang="en-US" sz="32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3718042" y="39624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4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620000" cy="5029200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 anchorCtr="0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6000" b="1" dirty="0">
                <a:solidFill>
                  <a:schemeClr val="accent4">
                    <a:lumMod val="50000"/>
                  </a:schemeClr>
                </a:solidFill>
              </a:rPr>
              <a:t>Missed Opportunities</a:t>
            </a:r>
            <a:br>
              <a:rPr lang="en-US" sz="6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60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60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  <a:t>* Shareholder </a:t>
            </a:r>
            <a:r>
              <a:rPr lang="en-US" sz="5400" b="1" i="1" dirty="0">
                <a:solidFill>
                  <a:schemeClr val="accent4">
                    <a:lumMod val="50000"/>
                  </a:schemeClr>
                </a:solidFill>
              </a:rPr>
              <a:t>interests </a:t>
            </a:r>
            <a: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  <a:t>* Priorities</a:t>
            </a:r>
            <a:b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  <a:t>* Internal developments</a:t>
            </a:r>
            <a:b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5400" b="1" i="1" dirty="0" smtClean="0">
                <a:solidFill>
                  <a:schemeClr val="accent4">
                    <a:lumMod val="50000"/>
                  </a:schemeClr>
                </a:solidFill>
              </a:rPr>
              <a:t>* Resources</a:t>
            </a: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5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5400" b="1" dirty="0">
                <a:solidFill>
                  <a:schemeClr val="accent4">
                    <a:lumMod val="50000"/>
                  </a:schemeClr>
                </a:solidFill>
              </a:rPr>
            </a:br>
            <a:endParaRPr lang="en-US" sz="54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76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457200"/>
            <a:ext cx="7620000" cy="54102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>
                <a:solidFill>
                  <a:schemeClr val="accent4">
                    <a:lumMod val="50000"/>
                  </a:schemeClr>
                </a:solidFill>
              </a:rPr>
              <a:t>Triggers </a:t>
            </a:r>
            <a:r>
              <a:rPr lang="en-US" sz="4900" b="1" dirty="0">
                <a:solidFill>
                  <a:schemeClr val="accent4">
                    <a:lumMod val="50000"/>
                  </a:schemeClr>
                </a:solidFill>
              </a:rPr>
              <a:t>of change </a:t>
            </a:r>
            <a:r>
              <a:rPr lang="en-US" sz="4900" b="1" dirty="0" smtClean="0">
                <a:solidFill>
                  <a:schemeClr val="accent4">
                    <a:lumMod val="50000"/>
                  </a:schemeClr>
                </a:solidFill>
              </a:rPr>
              <a:t>  </a:t>
            </a:r>
            <a:br>
              <a:rPr lang="en-US" sz="49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4900" b="1" dirty="0" smtClean="0">
                <a:solidFill>
                  <a:schemeClr val="accent4">
                    <a:lumMod val="50000"/>
                  </a:schemeClr>
                </a:solidFill>
              </a:rPr>
              <a:t>from  a  4 - </a:t>
            </a:r>
            <a:r>
              <a:rPr lang="en-US" sz="4900" b="1" dirty="0">
                <a:solidFill>
                  <a:schemeClr val="accent4">
                    <a:lumMod val="50000"/>
                  </a:schemeClr>
                </a:solidFill>
              </a:rPr>
              <a:t>C </a:t>
            </a:r>
            <a:r>
              <a:rPr lang="en-US" sz="4900" b="1" dirty="0" smtClean="0">
                <a:solidFill>
                  <a:schemeClr val="accent4">
                    <a:lumMod val="50000"/>
                  </a:schemeClr>
                </a:solidFill>
              </a:rPr>
              <a:t>perspective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6000" b="1" i="1" dirty="0" smtClean="0">
                <a:solidFill>
                  <a:schemeClr val="accent4">
                    <a:lumMod val="50000"/>
                  </a:schemeClr>
                </a:solidFill>
              </a:rPr>
              <a:t>C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ustomer</a:t>
            </a:r>
            <a: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6000" b="1" i="1" dirty="0" smtClean="0">
                <a:solidFill>
                  <a:schemeClr val="accent4">
                    <a:lumMod val="50000"/>
                  </a:schemeClr>
                </a:solidFill>
              </a:rPr>
              <a:t>C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ompetition</a:t>
            </a:r>
            <a: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6000" b="1" i="1" dirty="0" smtClean="0">
                <a:solidFill>
                  <a:schemeClr val="accent4">
                    <a:lumMod val="50000"/>
                  </a:schemeClr>
                </a:solidFill>
              </a:rPr>
              <a:t>C</a:t>
            </a: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ompliance</a:t>
            </a:r>
            <a: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44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6000" b="1" i="1" dirty="0">
                <a:solidFill>
                  <a:schemeClr val="accent4">
                    <a:lumMod val="50000"/>
                  </a:schemeClr>
                </a:solidFill>
              </a:rPr>
              <a:t>C</a:t>
            </a:r>
            <a: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  <a:t>ost of doing business </a:t>
            </a:r>
            <a:br>
              <a:rPr lang="en-US" sz="4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sz="4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4400" dirty="0">
                <a:solidFill>
                  <a:schemeClr val="accent2">
                    <a:lumMod val="50000"/>
                  </a:schemeClr>
                </a:solidFill>
              </a:rPr>
            </a:br>
            <a:endParaRPr lang="en-US" sz="44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08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8305800" cy="62484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320065"/>
              </p:ext>
            </p:extLst>
          </p:nvPr>
        </p:nvGraphicFramePr>
        <p:xfrm>
          <a:off x="838200" y="533400"/>
          <a:ext cx="7848600" cy="5777189"/>
        </p:xfrm>
        <a:graphic>
          <a:graphicData uri="http://schemas.openxmlformats.org/drawingml/2006/table">
            <a:tbl>
              <a:tblPr/>
              <a:tblGrid>
                <a:gridCol w="2438400"/>
                <a:gridCol w="2286000"/>
                <a:gridCol w="3124200"/>
              </a:tblGrid>
              <a:tr h="1201924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3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TRIGGER  </a:t>
                      </a:r>
                      <a:r>
                        <a:rPr lang="en-US" sz="36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OF   CHANGE: </a:t>
                      </a:r>
                      <a:r>
                        <a:rPr lang="en-US" sz="3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CUSTOMER</a:t>
                      </a:r>
                      <a:endParaRPr lang="en-US" sz="3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9142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1980-  2000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2000-2010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2010 &gt;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089349"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Broker relation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Dependency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Increased customer demands and awareness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Broker relation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Independency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4023"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Company relation 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Loyalty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Company relation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Decreased loyalty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2751"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Retention           </a:t>
                      </a:r>
                      <a:r>
                        <a:rPr lang="en-US" sz="28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High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Retention </a:t>
                      </a:r>
                      <a:r>
                        <a:rPr lang="en-US" sz="28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en-US" sz="28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Decreased</a:t>
                      </a:r>
                      <a:endParaRPr lang="en-US" sz="28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19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305800" cy="6400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341895"/>
              </p:ext>
            </p:extLst>
          </p:nvPr>
        </p:nvGraphicFramePr>
        <p:xfrm>
          <a:off x="761999" y="457201"/>
          <a:ext cx="7620001" cy="6125344"/>
        </p:xfrm>
        <a:graphic>
          <a:graphicData uri="http://schemas.openxmlformats.org/drawingml/2006/table">
            <a:tbl>
              <a:tblPr/>
              <a:tblGrid>
                <a:gridCol w="2249423"/>
                <a:gridCol w="2615185"/>
                <a:gridCol w="2755393"/>
              </a:tblGrid>
              <a:tr h="1029847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36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TRIGGER  OF   CHANGE: </a:t>
                      </a:r>
                      <a:endParaRPr lang="en-US" sz="3600" b="1" i="0" u="none" strike="noStrike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t"/>
                      <a:r>
                        <a:rPr lang="en-US" sz="36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COMPETITION</a:t>
                      </a:r>
                      <a:endParaRPr lang="en-US" sz="36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2418"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1980-  2000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2000-2010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32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2010 &gt;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157333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Pricing               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Gentleman 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Pricing     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Increased aggressiveness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Pricing            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fierce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competition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657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Market players     </a:t>
                      </a:r>
                      <a:r>
                        <a:rPr lang="en-US" sz="2400" b="1" i="1" u="none" strike="noStrike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Friendly competitor.   Market regulation.</a:t>
                      </a:r>
                      <a:endParaRPr lang="en-US" sz="2400" b="1" i="0" u="none" strike="noStrike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Market players      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Newcomers.  </a:t>
                      </a:r>
                      <a:endParaRPr lang="en-US" sz="2400" b="1" i="1" u="none" strike="noStrike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  <a:p>
                      <a:pPr algn="l" fontAlgn="t"/>
                      <a:endParaRPr lang="en-US" sz="2400" b="1" i="1" u="none" strike="noStrike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  <a:p>
                      <a:pPr algn="l" fontAlgn="t"/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Consolidation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of intermediary market</a:t>
                      </a:r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Market players 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Banc-assurance. Conglomerates</a:t>
                      </a:r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.          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7344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Market saturation  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Not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an issue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Market saturation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P&amp;C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Market saturation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P&amp;C             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Group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Life (Aruba)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95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305800" cy="62484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309399"/>
              </p:ext>
            </p:extLst>
          </p:nvPr>
        </p:nvGraphicFramePr>
        <p:xfrm>
          <a:off x="762001" y="552655"/>
          <a:ext cx="7848600" cy="5848145"/>
        </p:xfrm>
        <a:graphic>
          <a:graphicData uri="http://schemas.openxmlformats.org/drawingml/2006/table">
            <a:tbl>
              <a:tblPr/>
              <a:tblGrid>
                <a:gridCol w="2316905"/>
                <a:gridCol w="2890340"/>
                <a:gridCol w="2641355"/>
              </a:tblGrid>
              <a:tr h="949603">
                <a:tc gridSpan="3">
                  <a:txBody>
                    <a:bodyPr/>
                    <a:lstStyle/>
                    <a:p>
                      <a:pPr algn="ctr" fontAlgn="t"/>
                      <a:r>
                        <a:rPr lang="en-US" sz="32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TRIGGER  OF   CHANGE: </a:t>
                      </a:r>
                      <a:endParaRPr lang="en-US" sz="3200" b="1" i="0" u="none" strike="noStrike" dirty="0" smtClean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t"/>
                      <a:r>
                        <a:rPr lang="en-US" sz="32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COMPLIANCE</a:t>
                      </a:r>
                      <a:endParaRPr lang="en-US" sz="32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509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1980-  2000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2000-2010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8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2010 &gt;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2463491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Legislation              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Motor </a:t>
                      </a:r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     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AML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     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Legislation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Insurance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tax         Health Aruba</a:t>
                      </a:r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AML/CTF         </a:t>
                      </a:r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Legislation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Health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BES  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 Privacy                   FATCA</a:t>
                      </a:r>
                    </a:p>
                    <a:p>
                      <a:pPr algn="l" fontAlgn="t"/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Interest on life insurance products.</a:t>
                      </a:r>
                    </a:p>
                    <a:p>
                      <a:pPr algn="l" fontAlgn="t"/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Privacy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legislation</a:t>
                      </a:r>
                      <a:endParaRPr lang="en-US" sz="2400" b="1" i="1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1379"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Regulator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Insurance Ordinance Neth. Antilles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1990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Regulator  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Insurance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Ordinance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Aruba.                  </a:t>
                      </a:r>
                    </a:p>
                    <a:p>
                      <a:pPr algn="l" fontAlgn="t"/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Broker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Ordinance Neth. 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Antilles.</a:t>
                      </a:r>
                      <a:endParaRPr lang="en-US" sz="2400" b="1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Regulator              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Broker Ordinance Aruba </a:t>
                      </a:r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.     </a:t>
                      </a:r>
                    </a:p>
                    <a:p>
                      <a:pPr algn="l" fontAlgn="t"/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Reporting Standards</a:t>
                      </a:r>
                    </a:p>
                    <a:p>
                      <a:pPr algn="l" fontAlgn="t"/>
                      <a:r>
                        <a:rPr lang="en-US" sz="2400" b="1" i="0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S</a:t>
                      </a:r>
                      <a:r>
                        <a:rPr lang="en-US" sz="2400" b="1" i="1" u="none" strike="noStrike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olvency </a:t>
                      </a:r>
                      <a:r>
                        <a:rPr lang="en-US" sz="2400" b="1" i="1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2 ?  </a:t>
                      </a:r>
                      <a:r>
                        <a:rPr lang="en-US" sz="2400" b="1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/>
                        </a:rPr>
                        <a:t> 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72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2130</TotalTime>
  <Words>633</Words>
  <Application>Microsoft Office PowerPoint</Application>
  <PresentationFormat>On-screen Show (4:3)</PresentationFormat>
  <Paragraphs>267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Equity</vt:lpstr>
      <vt:lpstr>Worksheet</vt:lpstr>
      <vt:lpstr>   CHALLENGES AND OPPORTUNITIES  FOR THE DUTCH CARIBBEAN INSURANCE  INDUSTRY: The 4 – C perspective </vt:lpstr>
      <vt:lpstr>   Shareholder’s expectations……….     </vt:lpstr>
      <vt:lpstr>PowerPoint Presentation</vt:lpstr>
      <vt:lpstr>PowerPoint Presentation</vt:lpstr>
      <vt:lpstr>   Missed Opportunities  * Shareholder interests  * Priorities * Internal developments * Resources   </vt:lpstr>
      <vt:lpstr>  Triggers of change    from  a  4 - C perspective  Customer Competition Compliance  Cost of doing business   </vt:lpstr>
      <vt:lpstr>    </vt:lpstr>
      <vt:lpstr>   </vt:lpstr>
      <vt:lpstr>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</vt:lpstr>
      <vt:lpstr>   </vt:lpstr>
      <vt:lpstr>   </vt:lpstr>
      <vt:lpstr>   </vt:lpstr>
      <vt:lpstr>   THANK 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Martina-Joe Richeline</dc:creator>
  <cp:lastModifiedBy>Martina-Joe Richeline</cp:lastModifiedBy>
  <cp:revision>83</cp:revision>
  <dcterms:created xsi:type="dcterms:W3CDTF">2014-05-28T12:54:07Z</dcterms:created>
  <dcterms:modified xsi:type="dcterms:W3CDTF">2014-06-02T14:32:50Z</dcterms:modified>
</cp:coreProperties>
</file>